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12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C49"/>
    <a:srgbClr val="D32720"/>
    <a:srgbClr val="B9CDE5"/>
    <a:srgbClr val="FFFFFF"/>
    <a:srgbClr val="4F81BD"/>
    <a:srgbClr val="D52B25"/>
    <a:srgbClr val="D42923"/>
    <a:srgbClr val="ADC2D9"/>
    <a:srgbClr val="618EC4"/>
    <a:srgbClr val="556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79782" autoAdjust="0"/>
  </p:normalViewPr>
  <p:slideViewPr>
    <p:cSldViewPr snapToGrid="0">
      <p:cViewPr>
        <p:scale>
          <a:sx n="75" d="100"/>
          <a:sy n="75" d="100"/>
        </p:scale>
        <p:origin x="2477" y="57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Hiểu</a:t>
            </a:r>
            <a:r>
              <a:rPr lang="en-US" dirty="0"/>
              <a:t> </a:t>
            </a:r>
            <a:r>
              <a:rPr lang="en-US" dirty="0" err="1"/>
              <a:t>đơn</a:t>
            </a:r>
            <a:r>
              <a:rPr lang="en-US" dirty="0"/>
              <a:t> </a:t>
            </a:r>
            <a:r>
              <a:rPr lang="en-US" dirty="0" err="1"/>
              <a:t>giản</a:t>
            </a:r>
            <a:r>
              <a:rPr lang="en-US" dirty="0"/>
              <a:t> </a:t>
            </a:r>
            <a:r>
              <a:rPr lang="en-US" dirty="0" err="1"/>
              <a:t>là</a:t>
            </a:r>
            <a:r>
              <a:rPr lang="en-US" dirty="0"/>
              <a:t> </a:t>
            </a:r>
            <a:r>
              <a:rPr lang="en-US" dirty="0" err="1"/>
              <a:t>khi</a:t>
            </a:r>
            <a:r>
              <a:rPr lang="en-US" dirty="0"/>
              <a:t> ta di </a:t>
            </a:r>
            <a:r>
              <a:rPr lang="en-US" dirty="0" err="1"/>
              <a:t>chuyển</a:t>
            </a:r>
            <a:r>
              <a:rPr lang="en-US" dirty="0"/>
              <a:t> structuring element(SE) qua </a:t>
            </a:r>
            <a:r>
              <a:rPr lang="en-US" dirty="0" err="1"/>
              <a:t>từng</a:t>
            </a:r>
            <a:r>
              <a:rPr lang="en-US" dirty="0"/>
              <a:t> pixel </a:t>
            </a:r>
            <a:r>
              <a:rPr lang="en-US" dirty="0" err="1"/>
              <a:t>trong</a:t>
            </a:r>
            <a:r>
              <a:rPr lang="en-US" dirty="0"/>
              <a:t> </a:t>
            </a:r>
            <a:r>
              <a:rPr lang="en-US" dirty="0" err="1"/>
              <a:t>ảnh</a:t>
            </a:r>
            <a:r>
              <a:rPr lang="en-US" dirty="0"/>
              <a:t>. Pixel ở </a:t>
            </a:r>
            <a:r>
              <a:rPr lang="en-US" dirty="0" err="1"/>
              <a:t>trung</a:t>
            </a:r>
            <a:r>
              <a:rPr lang="en-US" dirty="0"/>
              <a:t> </a:t>
            </a:r>
            <a:r>
              <a:rPr lang="en-US" dirty="0" err="1"/>
              <a:t>tâm</a:t>
            </a:r>
            <a:r>
              <a:rPr lang="en-US" dirty="0"/>
              <a:t> </a:t>
            </a:r>
            <a:r>
              <a:rPr lang="en-US" dirty="0" err="1"/>
              <a:t>của</a:t>
            </a:r>
            <a:r>
              <a:rPr lang="en-US" dirty="0"/>
              <a:t> SE </a:t>
            </a:r>
            <a:r>
              <a:rPr lang="en-US" dirty="0" err="1"/>
              <a:t>chỉ</a:t>
            </a:r>
            <a:r>
              <a:rPr lang="en-US" dirty="0"/>
              <a:t> </a:t>
            </a:r>
            <a:r>
              <a:rPr lang="en-US" dirty="0" err="1"/>
              <a:t>được</a:t>
            </a:r>
            <a:r>
              <a:rPr lang="en-US" dirty="0"/>
              <a:t> </a:t>
            </a:r>
            <a:r>
              <a:rPr lang="en-US" dirty="0" err="1"/>
              <a:t>giữ</a:t>
            </a:r>
            <a:r>
              <a:rPr lang="en-US" dirty="0"/>
              <a:t> </a:t>
            </a:r>
            <a:r>
              <a:rPr lang="en-US" dirty="0" err="1"/>
              <a:t>lại</a:t>
            </a:r>
            <a:r>
              <a:rPr lang="en-US" dirty="0"/>
              <a:t> </a:t>
            </a:r>
            <a:r>
              <a:rPr lang="en-US" dirty="0" err="1"/>
              <a:t>nếu</a:t>
            </a:r>
            <a:r>
              <a:rPr lang="en-US" dirty="0"/>
              <a:t> </a:t>
            </a:r>
            <a:r>
              <a:rPr lang="vi-VN" b="1" dirty="0"/>
              <a:t>toàn bộ các pixel trong vùng SE nằm trong vùng đối tượng</a:t>
            </a:r>
            <a:r>
              <a:rPr lang="vi-VN" dirty="0"/>
              <a:t>Nếu SE không hoàn toàn nằm trong vùng đối tượng, pixel trung tâm sẽ bị biến thành nền (background).</a:t>
            </a:r>
            <a:r>
              <a:rPr lang="vi-VN" b="1" dirty="0"/>
              <a:t> (foreground)</a:t>
            </a:r>
            <a:r>
              <a:rPr lang="vi-VN" dirty="0"/>
              <a:t>.</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dotted border is the boundary of </a:t>
            </a:r>
            <a:r>
              <a:rPr lang="en-US" sz="1800" b="0" i="1" dirty="0">
                <a:solidFill>
                  <a:srgbClr val="242021"/>
                </a:solidFill>
                <a:effectLst/>
                <a:latin typeface="TimesTen-Italic"/>
              </a:rPr>
              <a:t>A</a:t>
            </a:r>
            <a:r>
              <a:rPr lang="en-US" sz="1800" b="0" i="0" dirty="0">
                <a:solidFill>
                  <a:srgbClr val="242021"/>
                </a:solidFill>
                <a:effectLst/>
                <a:latin typeface="TimesTen-Roman"/>
              </a:rPr>
              <a:t>, shown for reference.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4349939"/>
              </p:ext>
            </p:extLst>
          </p:nvPr>
        </p:nvGraphicFramePr>
        <p:xfrm>
          <a:off x="686513" y="975119"/>
          <a:ext cx="11172112" cy="512064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016842">
                  <a:extLst>
                    <a:ext uri="{9D8B030D-6E8A-4147-A177-3AD203B41FA5}">
                      <a16:colId xmlns:a16="http://schemas.microsoft.com/office/drawing/2014/main" val="2407458649"/>
                    </a:ext>
                  </a:extLst>
                </a:gridCol>
                <a:gridCol w="2631858">
                  <a:extLst>
                    <a:ext uri="{9D8B030D-6E8A-4147-A177-3AD203B41FA5}">
                      <a16:colId xmlns:a16="http://schemas.microsoft.com/office/drawing/2014/main" val="1949439589"/>
                    </a:ext>
                  </a:extLst>
                </a:gridCol>
              </a:tblGrid>
              <a:tr h="224036">
                <a:tc>
                  <a:txBody>
                    <a:bodyPr/>
                    <a:lstStyle/>
                    <a:p>
                      <a:pPr algn="ctr"/>
                      <a:r>
                        <a:rPr lang="en-US" sz="1800" b="1" dirty="0">
                          <a:latin typeface="Times New Roman" panose="02020603050405020304" pitchFamily="18" charset="0"/>
                          <a:cs typeface="Times New Roman" panose="02020603050405020304" pitchFamily="18" charset="0"/>
                        </a:rPr>
                        <a:t>DATE</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r>
                        <a:rPr lang="en-US" sz="1800" b="1" dirty="0">
                          <a:latin typeface="Times New Roman" panose="02020603050405020304" pitchFamily="18" charset="0"/>
                          <a:cs typeface="Times New Roman" panose="02020603050405020304" pitchFamily="18" charset="0"/>
                        </a:rPr>
                        <a:t>TOPICS</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r>
                        <a:rPr lang="en-US" sz="1800" b="1" dirty="0">
                          <a:latin typeface="Times New Roman" panose="02020603050405020304" pitchFamily="18" charset="0"/>
                          <a:cs typeface="Times New Roman" panose="02020603050405020304" pitchFamily="18" charset="0"/>
                        </a:rPr>
                        <a:t>RELATED TOPIC</a:t>
                      </a:r>
                      <a:endParaRPr lang="en-US" sz="18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8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8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8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r>
                        <a:rPr lang="en-US" sz="18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800" dirty="0">
                          <a:solidFill>
                            <a:schemeClr val="tx2">
                              <a:lumMod val="50000"/>
                            </a:schemeClr>
                          </a:solidFill>
                          <a:latin typeface="Times New Roman" panose="02020603050405020304" pitchFamily="18" charset="0"/>
                          <a:cs typeface="Times New Roman" panose="02020603050405020304" pitchFamily="18" charset="0"/>
                        </a:rPr>
                        <a:t>ox filter, Gaussian Filter, </a:t>
                      </a:r>
                    </a:p>
                    <a:p>
                      <a:pPr algn="l"/>
                      <a:r>
                        <a:rPr lang="en-US" sz="1800" dirty="0">
                          <a:solidFill>
                            <a:schemeClr val="tx2">
                              <a:lumMod val="50000"/>
                            </a:schemeClr>
                          </a:solidFill>
                          <a:latin typeface="Times New Roman" panose="02020603050405020304" pitchFamily="18" charset="0"/>
                          <a:cs typeface="Times New Roman" panose="02020603050405020304" pitchFamily="18" charset="0"/>
                        </a:rPr>
                        <a:t>Median filter.</a:t>
                      </a:r>
                    </a:p>
                    <a:p>
                      <a:pPr algn="l"/>
                      <a:r>
                        <a:rPr lang="en-US" sz="18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p>
                      <a:pPr algn="ctr"/>
                      <a:r>
                        <a:rPr lang="en-US" sz="18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r>
                        <a:rPr lang="en-US" sz="18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800" b="0" dirty="0">
                          <a:solidFill>
                            <a:schemeClr val="tx2">
                              <a:lumMod val="50000"/>
                            </a:schemeClr>
                          </a:solidFill>
                          <a:latin typeface="Times New Roman" panose="02020603050405020304" pitchFamily="18" charset="0"/>
                          <a:cs typeface="Times New Roman" panose="02020603050405020304" pitchFamily="18" charset="0"/>
                        </a:rPr>
                        <a:t>D</a:t>
                      </a:r>
                      <a:r>
                        <a:rPr lang="en-US" sz="18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8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800" b="1" dirty="0">
                          <a:solidFill>
                            <a:schemeClr val="tx2">
                              <a:lumMod val="50000"/>
                            </a:schemeClr>
                          </a:solidFill>
                          <a:latin typeface="Times New Roman" panose="02020603050405020304" pitchFamily="18" charset="0"/>
                          <a:cs typeface="Times New Roman" panose="02020603050405020304" pitchFamily="18" charset="0"/>
                        </a:rPr>
                        <a:t> </a:t>
                      </a:r>
                      <a:r>
                        <a:rPr lang="en-US" sz="18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r>
                        <a:rPr lang="en-US" sz="18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r>
                        <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8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8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r>
                        <a:rPr lang="en-US" altLang="en-US" sz="18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8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800" dirty="0">
                          <a:latin typeface="Times New Roman" panose="02020603050405020304" pitchFamily="18" charset="0"/>
                          <a:cs typeface="Times New Roman" panose="02020603050405020304" pitchFamily="18" charset="0"/>
                        </a:rPr>
                        <a:t>Dilation, Erosion, Opening, Closing </a:t>
                      </a: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800" b="1" dirty="0">
                          <a:solidFill>
                            <a:schemeClr val="tx2">
                              <a:lumMod val="50000"/>
                            </a:schemeClr>
                          </a:solidFill>
                          <a:latin typeface="Times New Roman" panose="02020603050405020304" pitchFamily="18" charset="0"/>
                          <a:cs typeface="Times New Roman" panose="02020603050405020304" pitchFamily="18" charset="0"/>
                        </a:rPr>
                        <a:t>Image Processing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8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2"/>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3"/>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4"/>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5"/>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2"/>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2"/>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2"/>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2"/>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3"/>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4"/>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5"/>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4"/>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6"/>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2"/>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2"/>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3"/>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4"/>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5"/>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6"/>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2"/>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My program</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3"/>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4"/>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5"/>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6"/>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7"/>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8"/>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9"/>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0"/>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1"/>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2"/>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My program</a:t>
            </a:r>
          </a:p>
        </p:txBody>
      </p:sp>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2"/>
          <a:stretch>
            <a:fillRect/>
          </a:stretch>
        </p:blipFill>
        <p:spPr>
          <a:xfrm>
            <a:off x="3676269" y="651682"/>
            <a:ext cx="2419731" cy="18288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3"/>
          <a:stretch>
            <a:fillRect/>
          </a:stretch>
        </p:blipFill>
        <p:spPr>
          <a:xfrm>
            <a:off x="6965710" y="1566082"/>
            <a:ext cx="2417246" cy="18288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4"/>
          <a:stretch>
            <a:fillRect/>
          </a:stretch>
        </p:blipFill>
        <p:spPr>
          <a:xfrm>
            <a:off x="3674907" y="2673829"/>
            <a:ext cx="2421093" cy="18288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5"/>
          <a:stretch>
            <a:fillRect/>
          </a:stretch>
        </p:blipFill>
        <p:spPr>
          <a:xfrm>
            <a:off x="5597743" y="4639288"/>
            <a:ext cx="2418550" cy="18288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6"/>
          <a:stretch>
            <a:fillRect/>
          </a:stretch>
        </p:blipFill>
        <p:spPr>
          <a:xfrm>
            <a:off x="8507045" y="4639288"/>
            <a:ext cx="2415151" cy="18288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1145338" y="4269956"/>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Tree>
    <p:extLst>
      <p:ext uri="{BB962C8B-B14F-4D97-AF65-F5344CB8AC3E}">
        <p14:creationId xmlns:p14="http://schemas.microsoft.com/office/powerpoint/2010/main" val="1996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22</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2"/>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3" name="TextBox 62">
            <a:extLst>
              <a:ext uri="{FF2B5EF4-FFF2-40B4-BE49-F238E27FC236}">
                <a16:creationId xmlns:a16="http://schemas.microsoft.com/office/drawing/2014/main" id="{163CEC6C-4725-15A2-326B-2C5F7D6A4655}"/>
              </a:ext>
            </a:extLst>
          </p:cNvPr>
          <p:cNvSpPr txBox="1"/>
          <p:nvPr/>
        </p:nvSpPr>
        <p:spPr>
          <a:xfrm>
            <a:off x="2631758" y="3244334"/>
            <a:ext cx="7183754" cy="369332"/>
          </a:xfrm>
          <a:prstGeom prst="rect">
            <a:avLst/>
          </a:prstGeom>
          <a:noFill/>
        </p:spPr>
        <p:txBody>
          <a:bodyPr wrap="square">
            <a:spAutoFit/>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4"/>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723444524"/>
              </p:ext>
            </p:extLst>
          </p:nvPr>
        </p:nvGraphicFramePr>
        <p:xfrm>
          <a:off x="1238330" y="2354156"/>
          <a:ext cx="10186670" cy="2651760"/>
        </p:xfrm>
        <a:graphic>
          <a:graphicData uri="http://schemas.openxmlformats.org/drawingml/2006/table">
            <a:tbl>
              <a:tblPr firstRow="1" bandRow="1">
                <a:tableStyleId>{5C22544A-7EE6-4342-B048-85BDC9FD1C3A}</a:tableStyleId>
              </a:tblPr>
              <a:tblGrid>
                <a:gridCol w="2037334">
                  <a:extLst>
                    <a:ext uri="{9D8B030D-6E8A-4147-A177-3AD203B41FA5}">
                      <a16:colId xmlns:a16="http://schemas.microsoft.com/office/drawing/2014/main" val="744663718"/>
                    </a:ext>
                  </a:extLst>
                </a:gridCol>
                <a:gridCol w="2037334">
                  <a:extLst>
                    <a:ext uri="{9D8B030D-6E8A-4147-A177-3AD203B41FA5}">
                      <a16:colId xmlns:a16="http://schemas.microsoft.com/office/drawing/2014/main" val="2196928196"/>
                    </a:ext>
                  </a:extLst>
                </a:gridCol>
                <a:gridCol w="2037334">
                  <a:extLst>
                    <a:ext uri="{9D8B030D-6E8A-4147-A177-3AD203B41FA5}">
                      <a16:colId xmlns:a16="http://schemas.microsoft.com/office/drawing/2014/main" val="3905691091"/>
                    </a:ext>
                  </a:extLst>
                </a:gridCol>
                <a:gridCol w="2037334">
                  <a:extLst>
                    <a:ext uri="{9D8B030D-6E8A-4147-A177-3AD203B41FA5}">
                      <a16:colId xmlns:a16="http://schemas.microsoft.com/office/drawing/2014/main" val="1241083120"/>
                    </a:ext>
                  </a:extLst>
                </a:gridCol>
                <a:gridCol w="2037334">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09860" y="2846070"/>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2"/>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2"/>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10717</TotalTime>
  <Words>1511</Words>
  <Application>Microsoft Office PowerPoint</Application>
  <PresentationFormat>Màn hình rộng</PresentationFormat>
  <Paragraphs>235</Paragraphs>
  <Slides>22</Slides>
  <Notes>7</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22</vt:i4>
      </vt:variant>
    </vt:vector>
  </HeadingPairs>
  <TitlesOfParts>
    <vt:vector size="35" baseType="lpstr">
      <vt:lpstr>等线</vt:lpstr>
      <vt:lpstr>Malgun Gothic</vt:lpstr>
      <vt:lpstr>Malgun Gothic</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Bản trình bày PowerPoint</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My program</vt:lpstr>
      <vt:lpstr>My program</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296</cp:revision>
  <dcterms:created xsi:type="dcterms:W3CDTF">2024-11-29T08:47:06Z</dcterms:created>
  <dcterms:modified xsi:type="dcterms:W3CDTF">2025-05-29T17:48:53Z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